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76" r:id="rId10"/>
    <p:sldId id="271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jacquier3" initials="s" lastIdx="3" clrIdx="0">
    <p:extLst>
      <p:ext uri="{19B8F6BF-5375-455C-9EA6-DF929625EA0E}">
        <p15:presenceInfo xmlns:p15="http://schemas.microsoft.com/office/powerpoint/2012/main" userId="sjacquier3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BD7141C-E47A-4A27-8F84-F3FD43E8BA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GF T3C21/22                   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546E197-C675-4146-886D-0D993D46ED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08230-B886-438D-A041-7233ACD83760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42015E5-94D9-4548-A829-8C68000F57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Fey Céline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943EED2-8AE9-4FD3-9A71-12B50AB7FE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BA274-4527-4033-9113-01E0F531764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30181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GF T3C21/22                   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74773-F433-41F0-9339-D133B587D323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Fey Céline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77B85-49A6-4C0C-A5CF-DFD8B8F657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00071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BE863-100D-427C-849B-5A8C38119D67}" type="datetime1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GF T3C21/22    Fey Céline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66AC-4F9F-4FD9-9BEC-4F9384D1B8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22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F5655-8609-4564-B2AA-B6C9472BBB2A}" type="datetime1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GF T3C21/22    Fey Céline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66AC-4F9F-4FD9-9BEC-4F9384D1B8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42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0F392-D275-4633-8A3F-C638037CFC1D}" type="datetime1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GF T3C21/22    Fey Céline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66AC-4F9F-4FD9-9BEC-4F9384D1B8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66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DF40F-25B0-46EF-BFAD-4A2266525D3F}" type="datetime1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GF T3C21/22    Fey Céline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66AC-4F9F-4FD9-9BEC-4F9384D1B8D4}" type="slidenum">
              <a:rPr lang="en-US" smtClean="0"/>
              <a:t>‹N°›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6319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9E4B-BE51-4F1D-A835-B78C4EB43F74}" type="datetime1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GF T3C21/22    Fey Céline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66AC-4F9F-4FD9-9BEC-4F9384D1B8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7610-37C6-41AA-BC9D-7B12F3AFCBE0}" type="datetime1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GF T3C21/22    Fey Céline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66AC-4F9F-4FD9-9BEC-4F9384D1B8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4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AF4F-73ED-4612-A940-F13E573C7667}" type="datetime1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GF T3C21/22    Fey Céline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66AC-4F9F-4FD9-9BEC-4F9384D1B8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241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2894A-217F-4CA0-B8BB-9302A2E3DB58}" type="datetime1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GF T3C21/22    Fey Céline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66AC-4F9F-4FD9-9BEC-4F9384D1B8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61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1DC8-088F-4BF2-B6DC-B3380359836E}" type="datetime1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GF T3C21/22    Fey Céline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66AC-4F9F-4FD9-9BEC-4F9384D1B8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07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F6EE-E85D-434E-8962-2F996E054A65}" type="datetime1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GF T3C21/22    Fey Céline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66AC-4F9F-4FD9-9BEC-4F9384D1B8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482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4105-C60F-488A-A4B4-15C4B383D341}" type="datetime1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GF T3C21/22    Fey Céline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66AC-4F9F-4FD9-9BEC-4F9384D1B8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802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951D6-D066-4B6F-BCE4-070B9440B961}" type="datetime1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GF T3C21/22    Fey Céline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66AC-4F9F-4FD9-9BEC-4F9384D1B8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85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4FDF-5C0A-4D2F-B0E4-EDF937A297C6}" type="datetime1">
              <a:rPr lang="en-US" smtClean="0"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GF T3C21/22    Fey Céline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66AC-4F9F-4FD9-9BEC-4F9384D1B8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28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CBF3-59E1-4688-BE3E-A5A83A97F2C2}" type="datetime1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GF T3C21/22    Fey Céline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66AC-4F9F-4FD9-9BEC-4F9384D1B8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5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1A5B2-4BCC-472F-A040-E6C8C1E43D30}" type="datetime1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GF T3C21/22    Fey Céline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66AC-4F9F-4FD9-9BEC-4F9384D1B8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33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8412-927D-4685-AD43-563F5FDDF44E}" type="datetime1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GF T3C21/22    Fey Céline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66AC-4F9F-4FD9-9BEC-4F9384D1B8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58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343B-6123-4593-8B33-4FEBDE30C8FB}" type="datetime1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GF T3C21/22    Fey Céline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66AC-4F9F-4FD9-9BEC-4F9384D1B8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62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ED24332-9348-4EE5-B5A7-6AFA4B5FA9AF}" type="datetime1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GF T3C21/22    Fey Céline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966AC-4F9F-4FD9-9BEC-4F9384D1B8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562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8BD94C2-B510-4264-BDA0-DB7DB02E9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66AC-4F9F-4FD9-9BEC-4F9384D1B8D4}" type="slidenum">
              <a:rPr lang="en-US" smtClean="0"/>
              <a:t>1</a:t>
            </a:fld>
            <a:endParaRPr lang="en-US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F1C9DB51-A64E-4EBF-9DD8-9FAE17826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905" y="6263137"/>
            <a:ext cx="3859795" cy="304801"/>
          </a:xfrm>
        </p:spPr>
        <p:txBody>
          <a:bodyPr/>
          <a:lstStyle/>
          <a:p>
            <a:r>
              <a:rPr lang="en-US" b="1">
                <a:solidFill>
                  <a:schemeClr val="accent4">
                    <a:lumMod val="75000"/>
                    <a:alpha val="60000"/>
                  </a:schemeClr>
                </a:solidFill>
              </a:rPr>
              <a:t>GF T3C21/22    Fey Céline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3E2087C1-8A01-4651-A783-DF4F3ED72E3E}"/>
              </a:ext>
            </a:extLst>
          </p:cNvPr>
          <p:cNvSpPr/>
          <p:nvPr/>
        </p:nvSpPr>
        <p:spPr>
          <a:xfrm>
            <a:off x="368860" y="295729"/>
            <a:ext cx="3014420" cy="5373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Gestion Finance TSTMG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DF13E252-A3E6-458B-8DFC-06C8C30AE9F9}"/>
              </a:ext>
            </a:extLst>
          </p:cNvPr>
          <p:cNvSpPr/>
          <p:nvPr/>
        </p:nvSpPr>
        <p:spPr>
          <a:xfrm>
            <a:off x="368860" y="1063416"/>
            <a:ext cx="9366185" cy="9713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Thème 3 : Accompagner la prise de décision</a:t>
            </a:r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</a:br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Question 10 : Comment gérer la trésorerie pour faire face à ses engagements ?</a:t>
            </a:r>
            <a:endParaRPr lang="en-US" dirty="0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31615DC0-76E0-4DA5-AADD-A73205BA42C9}"/>
              </a:ext>
            </a:extLst>
          </p:cNvPr>
          <p:cNvSpPr/>
          <p:nvPr/>
        </p:nvSpPr>
        <p:spPr>
          <a:xfrm>
            <a:off x="2453139" y="2423318"/>
            <a:ext cx="8737600" cy="233788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Chapitre 21 : L'équilibrage de la trésorerie</a:t>
            </a:r>
          </a:p>
          <a:p>
            <a:pPr algn="ctr"/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fr-FR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Chapitre 22 : Le compte de résultat prévisionnel et le bilan prévisionnel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en-US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endParaRPr lang="en-US" dirty="0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9CA6302C-A9C2-4C1F-83DD-687D8FA4829E}"/>
              </a:ext>
            </a:extLst>
          </p:cNvPr>
          <p:cNvSpPr/>
          <p:nvPr/>
        </p:nvSpPr>
        <p:spPr>
          <a:xfrm>
            <a:off x="5963920" y="5149765"/>
            <a:ext cx="5356085" cy="11133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CORRECTION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5374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B0E1BEA-A137-4B23-A72B-655258814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893242" y="2073226"/>
            <a:ext cx="3859795" cy="304801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  <a:alpha val="60000"/>
                  </a:schemeClr>
                </a:solidFill>
              </a:rPr>
              <a:t>GF T3C21/22    Fey Céline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CB980A8-CD11-43CE-829F-A2588F13E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66AC-4F9F-4FD9-9BEC-4F9384D1B8D4}" type="slidenum">
              <a:rPr lang="en-US" smtClean="0"/>
              <a:t>10</a:t>
            </a:fld>
            <a:endParaRPr lang="en-US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3250F153-2A3F-489A-AFAB-29518EC54B23}"/>
              </a:ext>
            </a:extLst>
          </p:cNvPr>
          <p:cNvSpPr/>
          <p:nvPr/>
        </p:nvSpPr>
        <p:spPr>
          <a:xfrm>
            <a:off x="368860" y="295729"/>
            <a:ext cx="2008580" cy="5272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Question n°9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2B833B7-C122-493B-B4D8-758A937A1D47}"/>
              </a:ext>
            </a:extLst>
          </p:cNvPr>
          <p:cNvSpPr/>
          <p:nvPr/>
        </p:nvSpPr>
        <p:spPr>
          <a:xfrm>
            <a:off x="1373150" y="1886403"/>
            <a:ext cx="10152100" cy="20664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fr-FR" sz="2400" b="1" dirty="0">
                <a:ln w="222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La trésorerie diminue de janvier à juin, elle passe de 20 877,08€ à -18 129,40€. Elle devient négative à partir du mois de mai. La situation se dégrade </a:t>
            </a:r>
            <a:r>
              <a:rPr lang="fr-FR" sz="2400" b="1">
                <a:ln w="222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donc durant le semestre.</a:t>
            </a:r>
            <a:endParaRPr lang="en-US" sz="2400" b="1" dirty="0">
              <a:ln w="22225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027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B0E1BEA-A137-4B23-A72B-655258814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893242" y="2073226"/>
            <a:ext cx="3859795" cy="304801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  <a:alpha val="60000"/>
                  </a:schemeClr>
                </a:solidFill>
              </a:rPr>
              <a:t>GF T3C21/22    Fey Céline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CB980A8-CD11-43CE-829F-A2588F13E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66AC-4F9F-4FD9-9BEC-4F9384D1B8D4}" type="slidenum">
              <a:rPr lang="en-US" smtClean="0"/>
              <a:t>11</a:t>
            </a:fld>
            <a:endParaRPr lang="en-US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3250F153-2A3F-489A-AFAB-29518EC54B23}"/>
              </a:ext>
            </a:extLst>
          </p:cNvPr>
          <p:cNvSpPr/>
          <p:nvPr/>
        </p:nvSpPr>
        <p:spPr>
          <a:xfrm>
            <a:off x="368860" y="295729"/>
            <a:ext cx="2008580" cy="5272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Question n°10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4071F517-795A-43EC-8AAA-C287CFFB54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634098"/>
              </p:ext>
            </p:extLst>
          </p:nvPr>
        </p:nvGraphicFramePr>
        <p:xfrm>
          <a:off x="216460" y="1598128"/>
          <a:ext cx="11070665" cy="51474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1438">
                  <a:extLst>
                    <a:ext uri="{9D8B030D-6E8A-4147-A177-3AD203B41FA5}">
                      <a16:colId xmlns:a16="http://schemas.microsoft.com/office/drawing/2014/main" val="4127100755"/>
                    </a:ext>
                  </a:extLst>
                </a:gridCol>
                <a:gridCol w="3382490">
                  <a:extLst>
                    <a:ext uri="{9D8B030D-6E8A-4147-A177-3AD203B41FA5}">
                      <a16:colId xmlns:a16="http://schemas.microsoft.com/office/drawing/2014/main" val="314097477"/>
                    </a:ext>
                  </a:extLst>
                </a:gridCol>
                <a:gridCol w="6046737">
                  <a:extLst>
                    <a:ext uri="{9D8B030D-6E8A-4147-A177-3AD203B41FA5}">
                      <a16:colId xmlns:a16="http://schemas.microsoft.com/office/drawing/2014/main" val="2797013320"/>
                    </a:ext>
                  </a:extLst>
                </a:gridCol>
              </a:tblGrid>
              <a:tr h="1117387">
                <a:tc rowSpan="4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CT</a:t>
                      </a:r>
                      <a:endParaRPr lang="en-US" sz="90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MS San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15" marR="63115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cessions de VMP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115" marR="6311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 l’entreprise dispose de valeurs mobilières de placement (titres acquis dans un but spéculatif), elle peut avoir intérêt à les céder.</a:t>
                      </a:r>
                      <a:endParaRPr lang="en-US" sz="12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2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effet, ces titres ont été acquis à une période où la trésorerie était excédentaire. Si la trésorerie est dégradée, leur possession ne se justifie plus.</a:t>
                      </a:r>
                      <a:endParaRPr lang="en-US" sz="12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115" marR="6311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662771"/>
                  </a:ext>
                </a:extLst>
              </a:tr>
              <a:tr h="14022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</a:rPr>
                        <a:t>recours aux concours bancaires</a:t>
                      </a:r>
                      <a:endParaRPr lang="en-US" sz="1200" b="1" dirty="0">
                        <a:effectLst/>
                        <a:latin typeface="MS San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15" marR="6311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fr-FR" sz="1200" b="0" dirty="0">
                          <a:effectLst/>
                        </a:rPr>
                        <a:t>Les concours bancaires courants sont des crédits ou des prêts accordés à court terme par une banque. </a:t>
                      </a:r>
                      <a:endParaRPr lang="en-US" sz="1200" b="0" dirty="0">
                        <a:effectLst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fr-FR" sz="1200" b="0" dirty="0">
                          <a:effectLst/>
                        </a:rPr>
                        <a:t> </a:t>
                      </a:r>
                      <a:endParaRPr lang="en-US" sz="1200" b="0" dirty="0">
                        <a:effectLst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fr-FR" sz="1200" b="0" dirty="0">
                          <a:effectLst/>
                        </a:rPr>
                        <a:t>Il s’agit souvent de découverts bancaires ou de facilités de caisse (l’autorisation est donnée pour un montant et une durée précis). </a:t>
                      </a:r>
                      <a:endParaRPr lang="en-US" sz="1200" b="0" dirty="0">
                        <a:effectLst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fr-FR" sz="1200" b="0" dirty="0">
                          <a:effectLst/>
                        </a:rPr>
                        <a:t> </a:t>
                      </a:r>
                      <a:endParaRPr lang="en-US" sz="1200" b="0" dirty="0">
                        <a:effectLst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fr-FR" sz="1200" b="0" dirty="0">
                          <a:effectLst/>
                        </a:rPr>
                        <a:t>Des plafonds sont négociés. Leur utilisation est coûteuse pour l’entreprise (intérêts, agios, commissions). Cette solution est simple et souple à mettre en </a:t>
                      </a:r>
                      <a:r>
                        <a:rPr lang="fr-FR" sz="1200" b="0" dirty="0" err="1">
                          <a:effectLst/>
                        </a:rPr>
                        <a:t>oeuvre</a:t>
                      </a:r>
                      <a:r>
                        <a:rPr lang="fr-FR" sz="1200" b="0" dirty="0">
                          <a:effectLst/>
                        </a:rPr>
                        <a:t>.</a:t>
                      </a:r>
                      <a:endParaRPr lang="en-US" sz="1200" b="0" dirty="0">
                        <a:effectLst/>
                        <a:latin typeface="MS San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15" marR="6311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991436"/>
                  </a:ext>
                </a:extLst>
              </a:tr>
              <a:tr h="6094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</a:rPr>
                        <a:t>Recours aux comptes courants d’associés</a:t>
                      </a:r>
                      <a:endParaRPr lang="en-US" sz="1200" b="1" dirty="0">
                        <a:effectLst/>
                        <a:latin typeface="MS San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15" marR="6311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fr-FR" sz="1200" b="0" dirty="0">
                          <a:effectLst/>
                        </a:rPr>
                        <a:t>Un ou plusieurs associés peuvent mettre une somme à disposition de l’entreprise, souvent à court terme et rémunérée par des intérêts.</a:t>
                      </a:r>
                      <a:endParaRPr lang="en-US" sz="1200" b="0" dirty="0">
                        <a:effectLst/>
                        <a:latin typeface="MS San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15" marR="6311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621710"/>
                  </a:ext>
                </a:extLst>
              </a:tr>
              <a:tr h="14022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</a:rPr>
                        <a:t>Actions sur le BFR</a:t>
                      </a:r>
                      <a:endParaRPr lang="en-US" sz="1200" b="1" dirty="0">
                        <a:effectLst/>
                        <a:latin typeface="MS San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15" marR="6311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fr-FR" sz="1200" b="0" dirty="0">
                          <a:effectLst/>
                        </a:rPr>
                        <a:t>Plus le BFR (besoin en fonds de roulement) est important, plus la trésorerie sera faible (car FRNG — BFR = Trésorerie). </a:t>
                      </a:r>
                      <a:endParaRPr lang="en-US" sz="1200" b="0" dirty="0">
                        <a:effectLst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fr-FR" sz="1200" b="0" dirty="0">
                          <a:effectLst/>
                        </a:rPr>
                        <a:t> </a:t>
                      </a:r>
                      <a:endParaRPr lang="en-US" sz="1200" b="0" dirty="0">
                        <a:effectLst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fr-FR" sz="1200" b="0" dirty="0">
                          <a:effectLst/>
                        </a:rPr>
                        <a:t>L’entreprise peut donc chercher à diminuer ponctuellement ou durablement son BFR pour améliorer sa trésorerie. Pour cela, elle peut : </a:t>
                      </a:r>
                      <a:endParaRPr lang="en-US" sz="1200" b="0" dirty="0">
                        <a:effectLst/>
                      </a:endParaRPr>
                    </a:p>
                    <a:p>
                      <a:pPr marL="342900" lvl="0" indent="-342900" algn="just" hangingPunct="0">
                        <a:spcAft>
                          <a:spcPts val="0"/>
                        </a:spcAft>
                        <a:buClr>
                          <a:srgbClr val="FF3399"/>
                        </a:buClr>
                        <a:buSzPts val="1000"/>
                        <a:buFont typeface="Wingdings 2" panose="05020102010507070707" pitchFamily="18" charset="2"/>
                        <a:buChar char=""/>
                      </a:pPr>
                      <a:r>
                        <a:rPr lang="fr-FR" sz="1200" b="0" dirty="0">
                          <a:effectLst/>
                        </a:rPr>
                        <a:t>limiter ses stocks, </a:t>
                      </a:r>
                      <a:endParaRPr lang="en-US" sz="1200" b="0" dirty="0">
                        <a:effectLst/>
                      </a:endParaRPr>
                    </a:p>
                    <a:p>
                      <a:pPr marL="342900" lvl="0" indent="-342900" algn="just" hangingPunct="0">
                        <a:spcAft>
                          <a:spcPts val="0"/>
                        </a:spcAft>
                        <a:buClr>
                          <a:srgbClr val="FF3399"/>
                        </a:buClr>
                        <a:buSzPts val="1000"/>
                        <a:buFont typeface="Wingdings 2" panose="05020102010507070707" pitchFamily="18" charset="2"/>
                        <a:buChar char=""/>
                      </a:pPr>
                      <a:r>
                        <a:rPr lang="fr-FR" sz="1200" b="0" dirty="0">
                          <a:effectLst/>
                        </a:rPr>
                        <a:t>raccourcir les délais de règlement de ses clients </a:t>
                      </a:r>
                      <a:endParaRPr lang="en-US" sz="1200" b="0" dirty="0">
                        <a:effectLst/>
                      </a:endParaRPr>
                    </a:p>
                    <a:p>
                      <a:pPr marL="342900" lvl="0" indent="-342900" algn="just" hangingPunct="0">
                        <a:spcAft>
                          <a:spcPts val="0"/>
                        </a:spcAft>
                        <a:buClr>
                          <a:srgbClr val="FF3399"/>
                        </a:buClr>
                        <a:buSzPts val="1000"/>
                        <a:buFont typeface="Wingdings 2" panose="05020102010507070707" pitchFamily="18" charset="2"/>
                        <a:buChar char=""/>
                      </a:pPr>
                      <a:r>
                        <a:rPr lang="fr-FR" sz="1200" b="0" dirty="0">
                          <a:effectLst/>
                        </a:rPr>
                        <a:t>rallonger les délais de paiement aux fournisseurs.</a:t>
                      </a:r>
                      <a:endParaRPr lang="en-US" sz="1200" b="0" dirty="0">
                        <a:effectLst/>
                        <a:latin typeface="MS Sans Serif"/>
                        <a:ea typeface="Times New Roman" panose="02020603050405020304" pitchFamily="18" charset="0"/>
                        <a:cs typeface="Wingdings" panose="05000000000000000000" pitchFamily="2" charset="2"/>
                      </a:endParaRPr>
                    </a:p>
                  </a:txBody>
                  <a:tcPr marL="63115" marR="6311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177885"/>
                  </a:ext>
                </a:extLst>
              </a:tr>
              <a:tr h="311621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LT</a:t>
                      </a:r>
                      <a:endParaRPr lang="en-US" sz="900">
                        <a:effectLst/>
                        <a:latin typeface="MS San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15" marR="63115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emprunt bancaire</a:t>
                      </a:r>
                      <a:endParaRPr lang="en-US" sz="1100" b="1" dirty="0">
                        <a:effectLst/>
                        <a:latin typeface="MS San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15" marR="6311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MS Sans Serif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15" marR="6311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218679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BA2FFA15-CB69-43EA-B335-207D6565C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788" y="1010489"/>
            <a:ext cx="69834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2000" b="1" i="0" u="sng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Solutions pour ÉQUILIBRER la trésorerie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40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B0E1BEA-A137-4B23-A72B-655258814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893242" y="2073226"/>
            <a:ext cx="3859795" cy="304801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  <a:alpha val="60000"/>
                  </a:schemeClr>
                </a:solidFill>
              </a:rPr>
              <a:t>GF T3C21/22    Fey Céline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CB980A8-CD11-43CE-829F-A2588F13E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66AC-4F9F-4FD9-9BEC-4F9384D1B8D4}" type="slidenum">
              <a:rPr lang="en-US" smtClean="0"/>
              <a:t>12</a:t>
            </a:fld>
            <a:endParaRPr lang="en-US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3250F153-2A3F-489A-AFAB-29518EC54B23}"/>
              </a:ext>
            </a:extLst>
          </p:cNvPr>
          <p:cNvSpPr/>
          <p:nvPr/>
        </p:nvSpPr>
        <p:spPr>
          <a:xfrm>
            <a:off x="368860" y="295729"/>
            <a:ext cx="2008580" cy="5272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Question n°11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AB6FB998-1DFC-45D0-8302-E8000A4C1606}"/>
              </a:ext>
            </a:extLst>
          </p:cNvPr>
          <p:cNvSpPr/>
          <p:nvPr/>
        </p:nvSpPr>
        <p:spPr>
          <a:xfrm>
            <a:off x="1373150" y="1886404"/>
            <a:ext cx="8704300" cy="13139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fr-FR" sz="2400" b="1" dirty="0">
                <a:ln w="222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Les montants qui apparaissent dans le compte de résultat sont HT car la TVA n’est pas une charge pour l’entreprise. (ni un produit)</a:t>
            </a:r>
            <a:endParaRPr lang="en-US" sz="2400" b="1" dirty="0">
              <a:ln w="22225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589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B0E1BEA-A137-4B23-A72B-655258814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893242" y="2073226"/>
            <a:ext cx="3859795" cy="304801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  <a:alpha val="60000"/>
                  </a:schemeClr>
                </a:solidFill>
              </a:rPr>
              <a:t>GF T3C21/22    Fey Céline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CB980A8-CD11-43CE-829F-A2588F13E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66AC-4F9F-4FD9-9BEC-4F9384D1B8D4}" type="slidenum">
              <a:rPr lang="en-US" smtClean="0"/>
              <a:t>13</a:t>
            </a:fld>
            <a:endParaRPr lang="en-US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3250F153-2A3F-489A-AFAB-29518EC54B23}"/>
              </a:ext>
            </a:extLst>
          </p:cNvPr>
          <p:cNvSpPr/>
          <p:nvPr/>
        </p:nvSpPr>
        <p:spPr>
          <a:xfrm>
            <a:off x="368860" y="295729"/>
            <a:ext cx="2679140" cy="4865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Questions n°12 et 13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BA98ED7-F0CF-46A4-AE98-6C8F4D079C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0" t="29333" r="60667" b="27556"/>
          <a:stretch/>
        </p:blipFill>
        <p:spPr>
          <a:xfrm>
            <a:off x="368860" y="975360"/>
            <a:ext cx="9801300" cy="571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744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B0E1BEA-A137-4B23-A72B-655258814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893242" y="2073226"/>
            <a:ext cx="3859795" cy="304801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  <a:alpha val="60000"/>
                  </a:schemeClr>
                </a:solidFill>
              </a:rPr>
              <a:t>GF T3C21/22    Fey Céline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CB980A8-CD11-43CE-829F-A2588F13E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66AC-4F9F-4FD9-9BEC-4F9384D1B8D4}" type="slidenum">
              <a:rPr lang="en-US" smtClean="0"/>
              <a:t>14</a:t>
            </a:fld>
            <a:endParaRPr lang="en-US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3250F153-2A3F-489A-AFAB-29518EC54B23}"/>
              </a:ext>
            </a:extLst>
          </p:cNvPr>
          <p:cNvSpPr/>
          <p:nvPr/>
        </p:nvSpPr>
        <p:spPr>
          <a:xfrm>
            <a:off x="368860" y="295729"/>
            <a:ext cx="3095700" cy="5272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Questions n°14, 15 et 16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7263AAB-9CB1-4737-B057-87B8A8FC90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18" t="43449" r="57381" b="21089"/>
          <a:stretch/>
        </p:blipFill>
        <p:spPr>
          <a:xfrm>
            <a:off x="368860" y="1233485"/>
            <a:ext cx="10522660" cy="546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70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B0E1BEA-A137-4B23-A72B-655258814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893242" y="2073226"/>
            <a:ext cx="3859795" cy="304801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  <a:alpha val="60000"/>
                  </a:schemeClr>
                </a:solidFill>
              </a:rPr>
              <a:t>GF T3C21/22    Fey Céline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CB980A8-CD11-43CE-829F-A2588F13E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66AC-4F9F-4FD9-9BEC-4F9384D1B8D4}" type="slidenum">
              <a:rPr lang="en-US" smtClean="0"/>
              <a:t>15</a:t>
            </a:fld>
            <a:endParaRPr lang="en-US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3250F153-2A3F-489A-AFAB-29518EC54B23}"/>
              </a:ext>
            </a:extLst>
          </p:cNvPr>
          <p:cNvSpPr/>
          <p:nvPr/>
        </p:nvSpPr>
        <p:spPr>
          <a:xfrm>
            <a:off x="368860" y="295729"/>
            <a:ext cx="2008580" cy="5272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Question n°17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F9C16F2-9FAD-47A8-834C-A757054A4E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6" t="30074" r="32833" b="13644"/>
          <a:stretch/>
        </p:blipFill>
        <p:spPr>
          <a:xfrm>
            <a:off x="368860" y="1163927"/>
            <a:ext cx="11150410" cy="539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733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B0E1BEA-A137-4B23-A72B-655258814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893242" y="2073226"/>
            <a:ext cx="3859795" cy="304801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  <a:alpha val="60000"/>
                  </a:schemeClr>
                </a:solidFill>
              </a:rPr>
              <a:t>GF T3C21/22    Fey Céline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CB980A8-CD11-43CE-829F-A2588F13E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66AC-4F9F-4FD9-9BEC-4F9384D1B8D4}" type="slidenum">
              <a:rPr lang="en-US" smtClean="0"/>
              <a:t>16</a:t>
            </a:fld>
            <a:endParaRPr lang="en-US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3250F153-2A3F-489A-AFAB-29518EC54B23}"/>
              </a:ext>
            </a:extLst>
          </p:cNvPr>
          <p:cNvSpPr/>
          <p:nvPr/>
        </p:nvSpPr>
        <p:spPr>
          <a:xfrm>
            <a:off x="368860" y="295729"/>
            <a:ext cx="2008580" cy="5272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Question n°18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C23C7CB4-6975-43DC-A017-0871B18C79A8}"/>
              </a:ext>
            </a:extLst>
          </p:cNvPr>
          <p:cNvSpPr/>
          <p:nvPr/>
        </p:nvSpPr>
        <p:spPr>
          <a:xfrm>
            <a:off x="1373150" y="1886404"/>
            <a:ext cx="8704300" cy="13139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fr-FR" sz="2400" b="1" dirty="0">
                <a:ln w="222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Les nouvelles modalités de paiement auprès des fournisseurs permettraient d’améliorer nettement la situation de la trésorerie, sauf au mois de juin.</a:t>
            </a:r>
            <a:endParaRPr lang="en-US" sz="2400" b="1" dirty="0">
              <a:ln w="22225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422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B0E1BEA-A137-4B23-A72B-655258814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893242" y="2073226"/>
            <a:ext cx="3859795" cy="304801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  <a:alpha val="60000"/>
                  </a:schemeClr>
                </a:solidFill>
              </a:rPr>
              <a:t>GF T3C21/22    Fey Céline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CB980A8-CD11-43CE-829F-A2588F13E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66AC-4F9F-4FD9-9BEC-4F9384D1B8D4}" type="slidenum">
              <a:rPr lang="en-US" smtClean="0"/>
              <a:t>2</a:t>
            </a:fld>
            <a:endParaRPr lang="en-US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3250F153-2A3F-489A-AFAB-29518EC54B23}"/>
              </a:ext>
            </a:extLst>
          </p:cNvPr>
          <p:cNvSpPr/>
          <p:nvPr/>
        </p:nvSpPr>
        <p:spPr>
          <a:xfrm>
            <a:off x="368860" y="295729"/>
            <a:ext cx="2008580" cy="5272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Question n°1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3414A21-F13B-4FBC-9B5F-16EB46953E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17" t="32593" r="14249" b="45926"/>
          <a:stretch/>
        </p:blipFill>
        <p:spPr>
          <a:xfrm>
            <a:off x="577337" y="1724687"/>
            <a:ext cx="10853402" cy="374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594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B0E1BEA-A137-4B23-A72B-655258814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893242" y="2073226"/>
            <a:ext cx="3859795" cy="304801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  <a:alpha val="60000"/>
                  </a:schemeClr>
                </a:solidFill>
              </a:rPr>
              <a:t>GF T3C21/22    Fey Céline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CB980A8-CD11-43CE-829F-A2588F13E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66AC-4F9F-4FD9-9BEC-4F9384D1B8D4}" type="slidenum">
              <a:rPr lang="en-US" smtClean="0"/>
              <a:t>3</a:t>
            </a:fld>
            <a:endParaRPr lang="en-US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3250F153-2A3F-489A-AFAB-29518EC54B23}"/>
              </a:ext>
            </a:extLst>
          </p:cNvPr>
          <p:cNvSpPr/>
          <p:nvPr/>
        </p:nvSpPr>
        <p:spPr>
          <a:xfrm>
            <a:off x="368860" y="295729"/>
            <a:ext cx="2008580" cy="5272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Question n°2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3A674DB-BF33-4D5B-85FE-894ADF535A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00" t="46075" r="14250" b="23555"/>
          <a:stretch/>
        </p:blipFill>
        <p:spPr>
          <a:xfrm>
            <a:off x="368860" y="1723816"/>
            <a:ext cx="11198389" cy="396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84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B0E1BEA-A137-4B23-A72B-655258814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893242" y="2073226"/>
            <a:ext cx="3859795" cy="304801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  <a:alpha val="60000"/>
                  </a:schemeClr>
                </a:solidFill>
              </a:rPr>
              <a:t>GF T3C21/22    Fey Céline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CB980A8-CD11-43CE-829F-A2588F13E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66AC-4F9F-4FD9-9BEC-4F9384D1B8D4}" type="slidenum">
              <a:rPr lang="en-US" smtClean="0"/>
              <a:t>4</a:t>
            </a:fld>
            <a:endParaRPr lang="en-US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3250F153-2A3F-489A-AFAB-29518EC54B23}"/>
              </a:ext>
            </a:extLst>
          </p:cNvPr>
          <p:cNvSpPr/>
          <p:nvPr/>
        </p:nvSpPr>
        <p:spPr>
          <a:xfrm>
            <a:off x="368860" y="295729"/>
            <a:ext cx="2008580" cy="5272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Question n°3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A8749F3-F52F-464E-B659-2CF471C9D6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68" t="45630" r="13499" b="39406"/>
          <a:stretch/>
        </p:blipFill>
        <p:spPr>
          <a:xfrm>
            <a:off x="726499" y="1915745"/>
            <a:ext cx="10045140" cy="234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218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B0E1BEA-A137-4B23-A72B-655258814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893242" y="2073226"/>
            <a:ext cx="3859795" cy="304801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  <a:alpha val="60000"/>
                  </a:schemeClr>
                </a:solidFill>
              </a:rPr>
              <a:t>GF T3C21/22    Fey Céline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CB980A8-CD11-43CE-829F-A2588F13E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66AC-4F9F-4FD9-9BEC-4F9384D1B8D4}" type="slidenum">
              <a:rPr lang="en-US" smtClean="0"/>
              <a:t>5</a:t>
            </a:fld>
            <a:endParaRPr lang="en-US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3250F153-2A3F-489A-AFAB-29518EC54B23}"/>
              </a:ext>
            </a:extLst>
          </p:cNvPr>
          <p:cNvSpPr/>
          <p:nvPr/>
        </p:nvSpPr>
        <p:spPr>
          <a:xfrm>
            <a:off x="368860" y="295729"/>
            <a:ext cx="2008580" cy="5272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Question n°4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85E073B-04D5-400F-AAE5-9CE5B03343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17" t="55852" r="13750" b="28296"/>
          <a:stretch/>
        </p:blipFill>
        <p:spPr>
          <a:xfrm>
            <a:off x="695459" y="2365033"/>
            <a:ext cx="10495280" cy="212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68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B0E1BEA-A137-4B23-A72B-655258814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893242" y="2073226"/>
            <a:ext cx="3859795" cy="304801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  <a:alpha val="60000"/>
                  </a:schemeClr>
                </a:solidFill>
              </a:rPr>
              <a:t>GF T3C21/22    Fey Céline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CB980A8-CD11-43CE-829F-A2588F13E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66AC-4F9F-4FD9-9BEC-4F9384D1B8D4}" type="slidenum">
              <a:rPr lang="en-US" smtClean="0"/>
              <a:t>6</a:t>
            </a:fld>
            <a:endParaRPr lang="en-US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3250F153-2A3F-489A-AFAB-29518EC54B23}"/>
              </a:ext>
            </a:extLst>
          </p:cNvPr>
          <p:cNvSpPr/>
          <p:nvPr/>
        </p:nvSpPr>
        <p:spPr>
          <a:xfrm>
            <a:off x="368860" y="295729"/>
            <a:ext cx="2008580" cy="5272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Question n°5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3618C3D-5B10-4573-89EF-C613BC31C8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33" t="42074" r="21917" b="25185"/>
          <a:stretch/>
        </p:blipFill>
        <p:spPr>
          <a:xfrm>
            <a:off x="985519" y="1351280"/>
            <a:ext cx="10162115" cy="394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50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B0E1BEA-A137-4B23-A72B-655258814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893242" y="2073226"/>
            <a:ext cx="3859795" cy="304801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  <a:alpha val="60000"/>
                  </a:schemeClr>
                </a:solidFill>
              </a:rPr>
              <a:t>GF T3C21/22    Fey Céline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CB980A8-CD11-43CE-829F-A2588F13E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66AC-4F9F-4FD9-9BEC-4F9384D1B8D4}" type="slidenum">
              <a:rPr lang="en-US" smtClean="0"/>
              <a:t>7</a:t>
            </a:fld>
            <a:endParaRPr lang="en-US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3250F153-2A3F-489A-AFAB-29518EC54B23}"/>
              </a:ext>
            </a:extLst>
          </p:cNvPr>
          <p:cNvSpPr/>
          <p:nvPr/>
        </p:nvSpPr>
        <p:spPr>
          <a:xfrm>
            <a:off x="368860" y="295729"/>
            <a:ext cx="2008580" cy="5272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Question n°6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40E3A6DE-A826-48CD-80E8-38818458D313}"/>
              </a:ext>
            </a:extLst>
          </p:cNvPr>
          <p:cNvSpPr/>
          <p:nvPr/>
        </p:nvSpPr>
        <p:spPr>
          <a:xfrm>
            <a:off x="538480" y="1217466"/>
            <a:ext cx="9916160" cy="13225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Les ventes apparaissent en TTC dans le budget des encaissements car l’entreprise encaisse les ventes de ses clients en TTC (puis reverse la TVA à l’Etat)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E528AFD-B0E6-445E-9F60-FF49FF5E1E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67" t="50000" r="22000" b="39406"/>
          <a:stretch/>
        </p:blipFill>
        <p:spPr>
          <a:xfrm>
            <a:off x="608860" y="3303453"/>
            <a:ext cx="10974279" cy="170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42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B0E1BEA-A137-4B23-A72B-655258814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893242" y="2073226"/>
            <a:ext cx="3859795" cy="304801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  <a:alpha val="60000"/>
                  </a:schemeClr>
                </a:solidFill>
              </a:rPr>
              <a:t>GF T3C21/22    Fey Céline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CB980A8-CD11-43CE-829F-A2588F13E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66AC-4F9F-4FD9-9BEC-4F9384D1B8D4}" type="slidenum">
              <a:rPr lang="en-US" smtClean="0"/>
              <a:t>8</a:t>
            </a:fld>
            <a:endParaRPr lang="en-US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3250F153-2A3F-489A-AFAB-29518EC54B23}"/>
              </a:ext>
            </a:extLst>
          </p:cNvPr>
          <p:cNvSpPr/>
          <p:nvPr/>
        </p:nvSpPr>
        <p:spPr>
          <a:xfrm>
            <a:off x="368860" y="295729"/>
            <a:ext cx="2008580" cy="5272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Question n°7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325B5CF-2E59-4473-97CF-46C9ABB1D3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31" t="27916" r="6288" b="11012"/>
          <a:stretch/>
        </p:blipFill>
        <p:spPr>
          <a:xfrm>
            <a:off x="1266382" y="992296"/>
            <a:ext cx="8846158" cy="54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274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7C9E628-AF17-4839-8FC9-7DF26CF91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GF T3C21/22    Fey Céline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9979D1D-C89E-4A26-8F07-216216238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66AC-4F9F-4FD9-9BEC-4F9384D1B8D4}" type="slidenum">
              <a:rPr lang="en-US" smtClean="0"/>
              <a:t>9</a:t>
            </a:fld>
            <a:endParaRPr lang="en-US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6CE08C56-3659-462C-ACF5-4C9E6A6A0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3" y="452439"/>
            <a:ext cx="2290127" cy="512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Question n°8</a:t>
            </a:r>
            <a:endParaRPr lang="en-US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3F0941A-60C7-4DD9-8F50-7BC134B877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97" t="48333" r="51016" b="13542"/>
          <a:stretch/>
        </p:blipFill>
        <p:spPr>
          <a:xfrm>
            <a:off x="364489" y="1228724"/>
            <a:ext cx="9988051" cy="507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32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531</Words>
  <Application>Microsoft Office PowerPoint</Application>
  <PresentationFormat>Grand écran</PresentationFormat>
  <Paragraphs>82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Century Gothic</vt:lpstr>
      <vt:lpstr>Comic Sans MS</vt:lpstr>
      <vt:lpstr>MS Sans Serif</vt:lpstr>
      <vt:lpstr>Times New Roman</vt:lpstr>
      <vt:lpstr>Wingdings</vt:lpstr>
      <vt:lpstr>Wingdings 2</vt:lpstr>
      <vt:lpstr>Wingdings 3</vt:lpstr>
      <vt:lpstr>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Question n°8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Céline Fey</dc:creator>
  <cp:lastModifiedBy>sjacquier3</cp:lastModifiedBy>
  <cp:revision>17</cp:revision>
  <dcterms:created xsi:type="dcterms:W3CDTF">2020-03-15T21:39:42Z</dcterms:created>
  <dcterms:modified xsi:type="dcterms:W3CDTF">2020-04-22T09:10:25Z</dcterms:modified>
</cp:coreProperties>
</file>